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63" r:id="rId4"/>
    <p:sldId id="361" r:id="rId5"/>
    <p:sldId id="319" r:id="rId6"/>
    <p:sldId id="364" r:id="rId7"/>
    <p:sldId id="311" r:id="rId8"/>
    <p:sldId id="310" r:id="rId9"/>
    <p:sldId id="392" r:id="rId10"/>
    <p:sldId id="359" r:id="rId11"/>
    <p:sldId id="365" r:id="rId12"/>
    <p:sldId id="366" r:id="rId13"/>
    <p:sldId id="369" r:id="rId14"/>
    <p:sldId id="370" r:id="rId15"/>
    <p:sldId id="371" r:id="rId16"/>
    <p:sldId id="367" r:id="rId17"/>
    <p:sldId id="368" r:id="rId18"/>
    <p:sldId id="372" r:id="rId19"/>
    <p:sldId id="374" r:id="rId20"/>
    <p:sldId id="373" r:id="rId21"/>
    <p:sldId id="301" r:id="rId22"/>
    <p:sldId id="299" r:id="rId23"/>
    <p:sldId id="316" r:id="rId24"/>
    <p:sldId id="303" r:id="rId25"/>
    <p:sldId id="304" r:id="rId26"/>
    <p:sldId id="317" r:id="rId27"/>
    <p:sldId id="305" r:id="rId28"/>
    <p:sldId id="313" r:id="rId29"/>
    <p:sldId id="314" r:id="rId30"/>
    <p:sldId id="315" r:id="rId31"/>
    <p:sldId id="285" r:id="rId32"/>
    <p:sldId id="416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6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直接连接符 2049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组合 2055"/>
          <p:cNvGrpSpPr/>
          <p:nvPr/>
        </p:nvGrpSpPr>
        <p:grpSpPr>
          <a:xfrm>
            <a:off x="7493000" y="2992438"/>
            <a:ext cx="1338263" cy="2189162"/>
            <a:chOff x="0" y="0"/>
            <a:chExt cx="843" cy="1379"/>
          </a:xfrm>
        </p:grpSpPr>
        <p:sp>
          <p:nvSpPr>
            <p:cNvPr id="3" name="椭圆 2056"/>
            <p:cNvSpPr/>
            <p:nvPr/>
          </p:nvSpPr>
          <p:spPr>
            <a:xfrm>
              <a:off x="0" y="0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3" name="椭圆 2057"/>
            <p:cNvSpPr/>
            <p:nvPr/>
          </p:nvSpPr>
          <p:spPr>
            <a:xfrm>
              <a:off x="179" y="0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4" name="椭圆 2058"/>
            <p:cNvSpPr/>
            <p:nvPr/>
          </p:nvSpPr>
          <p:spPr>
            <a:xfrm>
              <a:off x="358" y="0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5" name="椭圆 2059"/>
            <p:cNvSpPr/>
            <p:nvPr/>
          </p:nvSpPr>
          <p:spPr>
            <a:xfrm>
              <a:off x="0" y="179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6" name="椭圆 2060"/>
            <p:cNvSpPr/>
            <p:nvPr/>
          </p:nvSpPr>
          <p:spPr>
            <a:xfrm>
              <a:off x="179" y="179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7" name="椭圆 2061"/>
            <p:cNvSpPr/>
            <p:nvPr/>
          </p:nvSpPr>
          <p:spPr>
            <a:xfrm>
              <a:off x="358" y="179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8" name="椭圆 2062"/>
            <p:cNvSpPr/>
            <p:nvPr/>
          </p:nvSpPr>
          <p:spPr>
            <a:xfrm>
              <a:off x="537" y="1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59" name="椭圆 2063"/>
            <p:cNvSpPr/>
            <p:nvPr/>
          </p:nvSpPr>
          <p:spPr>
            <a:xfrm>
              <a:off x="0" y="358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0" name="椭圆 2064"/>
            <p:cNvSpPr/>
            <p:nvPr/>
          </p:nvSpPr>
          <p:spPr>
            <a:xfrm>
              <a:off x="179" y="358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1" name="椭圆 2065"/>
            <p:cNvSpPr/>
            <p:nvPr/>
          </p:nvSpPr>
          <p:spPr>
            <a:xfrm>
              <a:off x="358" y="358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2" name="椭圆 2066"/>
            <p:cNvSpPr/>
            <p:nvPr/>
          </p:nvSpPr>
          <p:spPr>
            <a:xfrm>
              <a:off x="537" y="358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3" name="椭圆 2067"/>
            <p:cNvSpPr/>
            <p:nvPr/>
          </p:nvSpPr>
          <p:spPr>
            <a:xfrm>
              <a:off x="716" y="3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4" name="椭圆 2068"/>
            <p:cNvSpPr/>
            <p:nvPr/>
          </p:nvSpPr>
          <p:spPr>
            <a:xfrm>
              <a:off x="0" y="536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5" name="椭圆 2069"/>
            <p:cNvSpPr/>
            <p:nvPr/>
          </p:nvSpPr>
          <p:spPr>
            <a:xfrm>
              <a:off x="179" y="536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6" name="椭圆 2070"/>
            <p:cNvSpPr/>
            <p:nvPr/>
          </p:nvSpPr>
          <p:spPr>
            <a:xfrm>
              <a:off x="358" y="536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7" name="椭圆 2071"/>
            <p:cNvSpPr/>
            <p:nvPr/>
          </p:nvSpPr>
          <p:spPr>
            <a:xfrm>
              <a:off x="537" y="536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8" name="椭圆 2072"/>
            <p:cNvSpPr/>
            <p:nvPr/>
          </p:nvSpPr>
          <p:spPr>
            <a:xfrm>
              <a:off x="0" y="715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69" name="椭圆 2073"/>
            <p:cNvSpPr/>
            <p:nvPr/>
          </p:nvSpPr>
          <p:spPr>
            <a:xfrm>
              <a:off x="179" y="715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0" name="椭圆 2074"/>
            <p:cNvSpPr/>
            <p:nvPr/>
          </p:nvSpPr>
          <p:spPr>
            <a:xfrm>
              <a:off x="358" y="715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1" name="椭圆 2075"/>
            <p:cNvSpPr/>
            <p:nvPr/>
          </p:nvSpPr>
          <p:spPr>
            <a:xfrm>
              <a:off x="537" y="715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2" name="椭圆 2076"/>
            <p:cNvSpPr/>
            <p:nvPr/>
          </p:nvSpPr>
          <p:spPr>
            <a:xfrm>
              <a:off x="716" y="715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3" name="椭圆 2077"/>
            <p:cNvSpPr/>
            <p:nvPr/>
          </p:nvSpPr>
          <p:spPr>
            <a:xfrm>
              <a:off x="0" y="89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4" name="椭圆 2078"/>
            <p:cNvSpPr/>
            <p:nvPr/>
          </p:nvSpPr>
          <p:spPr>
            <a:xfrm>
              <a:off x="179" y="894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5" name="椭圆 2079"/>
            <p:cNvSpPr/>
            <p:nvPr/>
          </p:nvSpPr>
          <p:spPr>
            <a:xfrm>
              <a:off x="358" y="894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6" name="椭圆 2080"/>
            <p:cNvSpPr/>
            <p:nvPr/>
          </p:nvSpPr>
          <p:spPr>
            <a:xfrm>
              <a:off x="537" y="894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7" name="椭圆 2081"/>
            <p:cNvSpPr/>
            <p:nvPr/>
          </p:nvSpPr>
          <p:spPr>
            <a:xfrm>
              <a:off x="0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8" name="椭圆 2082"/>
            <p:cNvSpPr/>
            <p:nvPr/>
          </p:nvSpPr>
          <p:spPr>
            <a:xfrm>
              <a:off x="179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79" name="椭圆 2083"/>
            <p:cNvSpPr/>
            <p:nvPr/>
          </p:nvSpPr>
          <p:spPr>
            <a:xfrm>
              <a:off x="358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80" name="椭圆 2084"/>
            <p:cNvSpPr/>
            <p:nvPr/>
          </p:nvSpPr>
          <p:spPr>
            <a:xfrm>
              <a:off x="537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81" name="椭圆 2085"/>
            <p:cNvSpPr/>
            <p:nvPr/>
          </p:nvSpPr>
          <p:spPr>
            <a:xfrm>
              <a:off x="179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  <p:sp>
          <p:nvSpPr>
            <p:cNvPr id="2082" name="椭圆 2086"/>
            <p:cNvSpPr/>
            <p:nvPr/>
          </p:nvSpPr>
          <p:spPr>
            <a:xfrm>
              <a:off x="537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/>
            </a:p>
          </p:txBody>
        </p:sp>
      </p:grpSp>
      <p:sp>
        <p:nvSpPr>
          <p:cNvPr id="2083" name="直接连接符 2087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8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sz="3200"/>
            </a:lvl1pPr>
            <a:lvl2pPr marL="344805" lvl="1" indent="0" algn="ctr">
              <a:buNone/>
              <a:defRPr sz="3200"/>
            </a:lvl2pPr>
            <a:lvl3pPr marL="694055" lvl="2" indent="0" algn="ctr">
              <a:buNone/>
              <a:defRPr sz="3200"/>
            </a:lvl3pPr>
            <a:lvl4pPr marL="989330" lvl="3" indent="0" algn="ctr">
              <a:buNone/>
              <a:defRPr sz="3200"/>
            </a:lvl4pPr>
            <a:lvl5pPr marL="1282700" lvl="4" indent="0" algn="ctr">
              <a:buNone/>
              <a:defRPr sz="3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BB962C8B-B14F-4D97-AF65-F5344CB8AC3E}" type="datetime1">
              <a: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5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noProof="1"/>
          </a:p>
        </p:txBody>
      </p:sp>
      <p:sp>
        <p:nvSpPr>
          <p:cNvPr id="6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52930" cy="60086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2504" cy="44116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719263"/>
            <a:ext cx="4032504" cy="44116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直接连接符 1025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47345"/>
            <a:r>
              <a:rPr lang="zh-CN" altLang="en-US"/>
              <a:t>第二级</a:t>
            </a:r>
            <a:endParaRPr lang="zh-CN" altLang="en-US"/>
          </a:p>
          <a:p>
            <a:pPr lvl="2" indent="-293370"/>
            <a:r>
              <a:rPr lang="zh-CN" altLang="en-US"/>
              <a:t>第三级</a:t>
            </a:r>
            <a:endParaRPr lang="zh-CN" altLang="en-US"/>
          </a:p>
          <a:p>
            <a:pPr lvl="3" indent="-292100"/>
            <a:r>
              <a:rPr lang="zh-CN" altLang="en-US"/>
              <a:t>第四级</a:t>
            </a:r>
            <a:endParaRPr lang="zh-CN" altLang="en-US"/>
          </a:p>
          <a:p>
            <a:pPr lvl="4" indent="-31623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grpSp>
        <p:nvGrpSpPr>
          <p:cNvPr id="1032" name="组合 1031"/>
          <p:cNvGrpSpPr/>
          <p:nvPr/>
        </p:nvGrpSpPr>
        <p:grpSpPr>
          <a:xfrm>
            <a:off x="8153400" y="152400"/>
            <a:ext cx="792163" cy="1295400"/>
            <a:chOff x="0" y="0"/>
            <a:chExt cx="528" cy="864"/>
          </a:xfrm>
        </p:grpSpPr>
        <p:sp>
          <p:nvSpPr>
            <p:cNvPr id="1033" name="椭圆 1032"/>
            <p:cNvSpPr/>
            <p:nvPr/>
          </p:nvSpPr>
          <p:spPr>
            <a:xfrm>
              <a:off x="0" y="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4" name="椭圆 1033"/>
            <p:cNvSpPr/>
            <p:nvPr/>
          </p:nvSpPr>
          <p:spPr>
            <a:xfrm>
              <a:off x="112" y="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5" name="椭圆 1034"/>
            <p:cNvSpPr/>
            <p:nvPr/>
          </p:nvSpPr>
          <p:spPr>
            <a:xfrm>
              <a:off x="224" y="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椭圆 1035"/>
            <p:cNvSpPr/>
            <p:nvPr/>
          </p:nvSpPr>
          <p:spPr>
            <a:xfrm>
              <a:off x="0" y="11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椭圆 1036"/>
            <p:cNvSpPr/>
            <p:nvPr/>
          </p:nvSpPr>
          <p:spPr>
            <a:xfrm>
              <a:off x="112" y="11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椭圆 1037"/>
            <p:cNvSpPr/>
            <p:nvPr/>
          </p:nvSpPr>
          <p:spPr>
            <a:xfrm>
              <a:off x="224" y="11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椭圆 1038"/>
            <p:cNvSpPr/>
            <p:nvPr/>
          </p:nvSpPr>
          <p:spPr>
            <a:xfrm>
              <a:off x="336" y="11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椭圆 1039"/>
            <p:cNvSpPr/>
            <p:nvPr/>
          </p:nvSpPr>
          <p:spPr>
            <a:xfrm>
              <a:off x="0" y="22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椭圆 1040"/>
            <p:cNvSpPr/>
            <p:nvPr/>
          </p:nvSpPr>
          <p:spPr>
            <a:xfrm>
              <a:off x="112" y="22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椭圆 1041"/>
            <p:cNvSpPr/>
            <p:nvPr/>
          </p:nvSpPr>
          <p:spPr>
            <a:xfrm>
              <a:off x="224" y="22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椭圆 1042"/>
            <p:cNvSpPr/>
            <p:nvPr/>
          </p:nvSpPr>
          <p:spPr>
            <a:xfrm>
              <a:off x="336" y="22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椭圆 1043"/>
            <p:cNvSpPr/>
            <p:nvPr/>
          </p:nvSpPr>
          <p:spPr>
            <a:xfrm>
              <a:off x="448" y="22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椭圆 1044"/>
            <p:cNvSpPr/>
            <p:nvPr/>
          </p:nvSpPr>
          <p:spPr>
            <a:xfrm>
              <a:off x="0" y="33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椭圆 1045"/>
            <p:cNvSpPr/>
            <p:nvPr/>
          </p:nvSpPr>
          <p:spPr>
            <a:xfrm>
              <a:off x="112" y="33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7" name="椭圆 1046"/>
            <p:cNvSpPr/>
            <p:nvPr/>
          </p:nvSpPr>
          <p:spPr>
            <a:xfrm>
              <a:off x="224" y="33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椭圆 1047"/>
            <p:cNvSpPr/>
            <p:nvPr/>
          </p:nvSpPr>
          <p:spPr>
            <a:xfrm>
              <a:off x="336" y="33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椭圆 1048"/>
            <p:cNvSpPr/>
            <p:nvPr/>
          </p:nvSpPr>
          <p:spPr>
            <a:xfrm>
              <a:off x="0" y="44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椭圆 1049"/>
            <p:cNvSpPr/>
            <p:nvPr/>
          </p:nvSpPr>
          <p:spPr>
            <a:xfrm>
              <a:off x="112" y="44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椭圆 1050"/>
            <p:cNvSpPr/>
            <p:nvPr/>
          </p:nvSpPr>
          <p:spPr>
            <a:xfrm>
              <a:off x="224" y="44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椭圆 1051"/>
            <p:cNvSpPr/>
            <p:nvPr/>
          </p:nvSpPr>
          <p:spPr>
            <a:xfrm>
              <a:off x="336" y="44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椭圆 1052"/>
            <p:cNvSpPr/>
            <p:nvPr/>
          </p:nvSpPr>
          <p:spPr>
            <a:xfrm>
              <a:off x="448" y="44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椭圆 1053"/>
            <p:cNvSpPr/>
            <p:nvPr/>
          </p:nvSpPr>
          <p:spPr>
            <a:xfrm>
              <a:off x="0" y="56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椭圆 1054"/>
            <p:cNvSpPr/>
            <p:nvPr/>
          </p:nvSpPr>
          <p:spPr>
            <a:xfrm>
              <a:off x="112" y="5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椭圆 1055"/>
            <p:cNvSpPr/>
            <p:nvPr/>
          </p:nvSpPr>
          <p:spPr>
            <a:xfrm>
              <a:off x="224" y="5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椭圆 1056"/>
            <p:cNvSpPr/>
            <p:nvPr/>
          </p:nvSpPr>
          <p:spPr>
            <a:xfrm>
              <a:off x="336" y="56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椭圆 1057"/>
            <p:cNvSpPr/>
            <p:nvPr/>
          </p:nvSpPr>
          <p:spPr>
            <a:xfrm>
              <a:off x="0" y="67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9" name="椭圆 1058"/>
            <p:cNvSpPr/>
            <p:nvPr/>
          </p:nvSpPr>
          <p:spPr>
            <a:xfrm>
              <a:off x="112" y="67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0" name="椭圆 1059"/>
            <p:cNvSpPr/>
            <p:nvPr/>
          </p:nvSpPr>
          <p:spPr>
            <a:xfrm>
              <a:off x="224" y="67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1" name="椭圆 1060"/>
            <p:cNvSpPr/>
            <p:nvPr/>
          </p:nvSpPr>
          <p:spPr>
            <a:xfrm>
              <a:off x="336" y="67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2" name="椭圆 1061"/>
            <p:cNvSpPr/>
            <p:nvPr/>
          </p:nvSpPr>
          <p:spPr>
            <a:xfrm>
              <a:off x="112" y="78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3" name="椭圆 1062"/>
            <p:cNvSpPr/>
            <p:nvPr/>
          </p:nvSpPr>
          <p:spPr>
            <a:xfrm>
              <a:off x="336" y="78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9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lvl="1" indent="-34734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87425" lvl="2" indent="-29337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81430" lvl="3" indent="-2921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98930" lvl="4" indent="-31623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4097"/>
          <p:cNvSpPr>
            <a:spLocks noGrp="1"/>
          </p:cNvSpPr>
          <p:nvPr>
            <p:ph type="ctrTitle"/>
          </p:nvPr>
        </p:nvSpPr>
        <p:spPr>
          <a:xfrm>
            <a:off x="973455" y="1183005"/>
            <a:ext cx="6781800" cy="1457960"/>
          </a:xfrm>
        </p:spPr>
        <p:txBody>
          <a:bodyPr anchor="b"/>
          <a:p>
            <a:pPr algn="ctr" defTabSz="914400"/>
            <a:r>
              <a:rPr lang="zh-CN" altLang="en-US" sz="6600" kern="1200" baseline="0">
                <a:latin typeface="方正兰亭粗黑简体" panose="02000000000000000000" charset="-122"/>
                <a:ea typeface="方正兰亭粗黑简体" panose="02000000000000000000" charset="-122"/>
                <a:cs typeface="+mj-cs"/>
              </a:rPr>
              <a:t>产后中医康复</a:t>
            </a:r>
            <a:endParaRPr lang="zh-CN" altLang="en-US" sz="6600" kern="1200" baseline="0">
              <a:latin typeface="方正兰亭粗黑简体" panose="02000000000000000000" charset="-122"/>
              <a:ea typeface="方正兰亭粗黑简体" panose="02000000000000000000" charset="-122"/>
              <a:cs typeface="+mj-cs"/>
            </a:endParaRPr>
          </a:p>
        </p:txBody>
      </p:sp>
      <p:sp>
        <p:nvSpPr>
          <p:cNvPr id="3074" name="副标题 4098"/>
          <p:cNvSpPr>
            <a:spLocks noGrp="1"/>
          </p:cNvSpPr>
          <p:nvPr>
            <p:ph type="subTitle" idx="1"/>
          </p:nvPr>
        </p:nvSpPr>
        <p:spPr>
          <a:xfrm>
            <a:off x="765810" y="2669540"/>
            <a:ext cx="6248400" cy="1064260"/>
          </a:xfrm>
        </p:spPr>
        <p:txBody>
          <a:bodyPr anchor="t"/>
          <a:p>
            <a:pPr defTabSz="914400">
              <a:buSzPct val="70000"/>
            </a:pPr>
            <a:r>
              <a:rPr lang="en-US" altLang="zh-CN" kern="1200" baseline="0">
                <a:latin typeface="+mn-lt"/>
                <a:ea typeface="+mn-ea"/>
                <a:cs typeface="+mn-cs"/>
              </a:rPr>
              <a:t> </a:t>
            </a:r>
            <a:endParaRPr lang="en-US" altLang="zh-CN" kern="1200" baseline="0">
              <a:latin typeface="+mn-lt"/>
              <a:ea typeface="+mn-ea"/>
              <a:cs typeface="+mn-cs"/>
            </a:endParaRPr>
          </a:p>
          <a:p>
            <a:pPr defTabSz="914400">
              <a:buSzPct val="70000"/>
            </a:pPr>
            <a:endParaRPr lang="en-US" altLang="zh-CN" kern="1200" baseline="0">
              <a:latin typeface="+mn-lt"/>
              <a:ea typeface="+mn-ea"/>
              <a:cs typeface="+mn-cs"/>
            </a:endParaRPr>
          </a:p>
          <a:p>
            <a:pPr defTabSz="914400">
              <a:buSzPct val="70000"/>
            </a:pPr>
            <a:r>
              <a:rPr lang="zh-CN" altLang="en-US" kern="1200" baseline="0">
                <a:latin typeface="+mn-lt"/>
                <a:ea typeface="+mn-ea"/>
                <a:cs typeface="+mn-cs"/>
              </a:rPr>
              <a:t>主讲人：夏夏</a:t>
            </a: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2150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endParaRPr lang="zh-CN" altLang="en-US"/>
          </a:p>
        </p:txBody>
      </p:sp>
      <p:sp>
        <p:nvSpPr>
          <p:cNvPr id="11266" name="文本占位符 21506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en-US" altLang="zh-CN"/>
              <a:t>1</a:t>
            </a:r>
            <a:r>
              <a:rPr lang="zh-CN" altLang="en-US"/>
              <a:t>、乳腺疏通</a:t>
            </a:r>
            <a:r>
              <a:rPr lang="en-US" altLang="zh-CN"/>
              <a:t>(</a:t>
            </a:r>
            <a:r>
              <a:rPr lang="zh-CN" altLang="en-US"/>
              <a:t>增加乳汁分泌</a:t>
            </a:r>
            <a:r>
              <a:rPr lang="en-US" altLang="zh-CN"/>
              <a:t>)</a:t>
            </a:r>
            <a:endParaRPr lang="en-US" altLang="zh-CN"/>
          </a:p>
          <a:p>
            <a:pPr>
              <a:buNone/>
            </a:pPr>
            <a:r>
              <a:rPr lang="en-US" altLang="zh-CN"/>
              <a:t>         </a:t>
            </a:r>
            <a:r>
              <a:rPr lang="zh-CN" altLang="en-US"/>
              <a:t>妊娠期乳腺受孕激素的影响发育增大，乳腺状况是否良好直接关系到乳汁的分泌排出，专业的按摩手法作用于产妇乳房，使整个乳腺组织受到有效挤压，产生比婴儿吸吮更强的刺激效果，可促进乳房部位的血液循环和腺管通畅，使乳房良好的泌乳条件得到保证，同时配以中医手法按摩和仪器调理，可增加乳汁分泌，化解乳汁淤积，防止和消除乳房胀痛和乳腺炎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2252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endParaRPr lang="zh-CN" altLang="en-US"/>
          </a:p>
        </p:txBody>
      </p:sp>
      <p:sp>
        <p:nvSpPr>
          <p:cNvPr id="12290" name="文本占位符 22530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buNone/>
            </a:pPr>
            <a:r>
              <a:rPr lang="en-US" altLang="zh-CN" sz="2600" b="1"/>
              <a:t>2  </a:t>
            </a:r>
            <a:r>
              <a:rPr lang="zh-CN" altLang="en-US" sz="2600" b="1"/>
              <a:t>、</a:t>
            </a:r>
            <a:r>
              <a:rPr lang="en-US" altLang="zh-CN" sz="2600" b="1"/>
              <a:t> </a:t>
            </a:r>
            <a:r>
              <a:rPr lang="zh-CN" altLang="en-US" sz="2800" b="1"/>
              <a:t>防止产后乳房变形</a:t>
            </a:r>
            <a:endParaRPr lang="zh-CN" altLang="en-US" sz="2800" b="1"/>
          </a:p>
          <a:p>
            <a:r>
              <a:rPr lang="zh-CN" altLang="en-US" sz="2600" b="1"/>
              <a:t> 临睡前或是起床前按摩乳房</a:t>
            </a:r>
            <a:endParaRPr lang="zh-CN" altLang="en-US" sz="2600"/>
          </a:p>
          <a:p>
            <a:pPr>
              <a:buNone/>
            </a:pPr>
            <a:r>
              <a:rPr lang="zh-CN" altLang="en-US" sz="2600"/>
              <a:t>　     将一只手的食指、中指、无名指并拢，放在对侧乳房上，以乳头为中心，顺时针由乳房外缘向内侧划圈，两侧乳房各做</a:t>
            </a:r>
            <a:r>
              <a:rPr lang="en-US" altLang="zh-CN" sz="2600"/>
              <a:t>10</a:t>
            </a:r>
            <a:r>
              <a:rPr lang="zh-CN" altLang="en-US" sz="2600"/>
              <a:t>次。此法可促进局部的血液循环，增加乳房的营养供给，并有利于雌激素的分泌。</a:t>
            </a:r>
            <a:endParaRPr lang="zh-CN" altLang="en-US" sz="2600"/>
          </a:p>
          <a:p>
            <a:r>
              <a:rPr lang="zh-CN" altLang="en-US" sz="2600" b="1"/>
              <a:t>产后做一些专门的产后恢复操或使用仪器帮助形体恢复</a:t>
            </a:r>
            <a:endParaRPr lang="zh-CN" altLang="en-US" sz="2600"/>
          </a:p>
          <a:p>
            <a:pPr>
              <a:buNone/>
            </a:pPr>
            <a:r>
              <a:rPr lang="zh-CN" altLang="en-US" sz="2600"/>
              <a:t>　       如果坚持每天做简单的扩胸运动以及双臂上举的运动，可以锻炼胸大肌，使乳房看上去更坚挺、结实和丰满。如产后瑜伽可以更快的帮助恢复您的体型。</a:t>
            </a:r>
            <a:endParaRPr lang="zh-CN" alt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endParaRPr lang="zh-CN" altLang="en-US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en-US" altLang="zh-CN"/>
              <a:t>3</a:t>
            </a:r>
            <a:r>
              <a:rPr lang="zh-CN" altLang="en-US"/>
              <a:t>、子宫复旧常规治疗</a:t>
            </a:r>
            <a:endParaRPr lang="zh-CN" altLang="en-US"/>
          </a:p>
          <a:p>
            <a:r>
              <a:rPr lang="zh-CN" altLang="en-US" sz="2400"/>
              <a:t>分娩后，由于子宫肌肉的收缩缩复作用，迫使肌层内血管管腔闭锁或狭窄子宫肌细胞缺血或发生自溶，子宫体积明显缩小，胎盘剥离面亦随着子宫的缩小和新生内膜的生长而得以修复。一般在产后5～6周可恢复到非孕状态。此过程称为子宫的复旧，当以上复旧功能受到阻碍时，即导致子宫复旧不全。</a:t>
            </a:r>
            <a:endParaRPr lang="zh-CN" altLang="en-US" sz="2400"/>
          </a:p>
          <a:p>
            <a:r>
              <a:rPr lang="zh-CN" altLang="en-US" sz="2400"/>
              <a:t>表现：是血性恶露持续时间延长，从正常的仅持续3天，延长至7～10天，甚至更长若病因为胎盘残留，则血性恶露持续时间长，而且血量也明显增多此时恶露常浑浊或伴有臭味。这个时候我们就需要采用现代的科技手段促进子宫复旧</a:t>
            </a:r>
            <a:endParaRPr lang="zh-CN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en-US" altLang="zh-CN"/>
              <a:t>4</a:t>
            </a:r>
            <a:r>
              <a:rPr lang="zh-CN" altLang="en-US"/>
              <a:t>、产道肌肉收缩治疗</a:t>
            </a:r>
            <a:endParaRPr lang="zh-CN" altLang="en-US"/>
          </a:p>
          <a:p>
            <a:r>
              <a:rPr lang="zh-CN" altLang="en-US"/>
              <a:t>  </a:t>
            </a:r>
            <a:r>
              <a:rPr lang="zh-CN" altLang="en-US" sz="2400"/>
              <a:t>妇女在怀孕时，随着胎儿增大和子宫重量增加，长期压迫骨盆底部，造成肌纤维变形，肌张力减退。妊娠时，体内内分泌的变化使分娩时松弛激素释放。在通过阴道分娩的过程中，产道扩张，造成骨盆不稳定关节脱位、产道损伤、会阴侧切等。胎头长时间的压迫扩张使盆底肌肉和筋膜因过度伸展弹性降低，造成产后各种盆腔问题</a:t>
            </a:r>
            <a:endParaRPr lang="zh-CN" altLang="en-US" sz="2400"/>
          </a:p>
          <a:p>
            <a:r>
              <a:rPr lang="zh-CN" altLang="en-US" sz="2400"/>
              <a:t> 自然分娩的妈妈，胎儿经过阴道娩出时，阴道都会明显变宽。即便是进行剖宫产的妈妈，在临产时为做好产道准备，盆腔的肌肉和韧带都会充分延伸，其阴道也会有松弛现象。在产后难免会影响夫妻间的性快感，那么，新妈妈如何才能快速恢复阴道至孕前状态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>
                <a:sym typeface="宋体" panose="02010600030101010101" pitchFamily="2" charset="-122"/>
              </a:rPr>
              <a:t>产后康复项目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3"/>
          </a:xfrm>
        </p:spPr>
        <p:txBody>
          <a:bodyPr/>
          <a:p>
            <a:pPr fontAlgn="base"/>
            <a:r>
              <a:rPr lang="en-US" altLang="zh-CN" sz="1800" strike="noStrike" noProof="1"/>
              <a:t>5</a:t>
            </a:r>
            <a:r>
              <a:rPr lang="zh-CN" altLang="en-US" sz="1800" strike="noStrike" noProof="1"/>
              <a:t>、术后尿潴留症</a:t>
            </a:r>
            <a:endParaRPr lang="zh-CN" altLang="en-US" sz="1800" strike="noStrike" noProof="1"/>
          </a:p>
          <a:p>
            <a:pPr fontAlgn="base"/>
            <a:r>
              <a:rPr lang="zh-CN" altLang="en-US" sz="1800" strike="noStrike" noProof="1"/>
              <a:t>一般来说，妈妈在顺产后4～6小时内就可以自己小便了，但如果在分娩6～8小时后甚至在月子中，仍然不能正常地将尿液排出，并且膀胱还有饱涨的感觉，那么，你就可能已经患上尿潴留了。产后尿潴留的发生，是因为分娩过程中子宫压迫膀胱及盆腔神经丛，使膀胱肌麻痹，运动迟缓无力；产后盆腔内压力突然下降，引起盆腔内瘀血；加上产程过长引起体力的大量消耗。而导致排尿困难。尿潴留给产妇带来痛苦，需要及时治疗。</a:t>
            </a:r>
            <a:endParaRPr lang="zh-CN" altLang="en-US" sz="1800" strike="noStrike" noProof="1"/>
          </a:p>
          <a:p>
            <a:pPr marL="0" indent="0" fontAlgn="base">
              <a:buNone/>
            </a:pPr>
            <a:r>
              <a:rPr lang="zh-CN" altLang="en-US" sz="1800" strike="noStrike" noProof="1"/>
              <a:t>      （</a:t>
            </a:r>
            <a:r>
              <a:rPr lang="en-US" altLang="zh-CN" sz="1800" strike="noStrike" noProof="1"/>
              <a:t>1</a:t>
            </a:r>
            <a:r>
              <a:rPr lang="zh-CN" altLang="en-US" sz="1800" strike="noStrike" noProof="1"/>
              <a:t>）害怕排尿</a:t>
            </a:r>
            <a:endParaRPr lang="zh-CN" altLang="en-US" sz="1800" strike="noStrike" noProof="1"/>
          </a:p>
          <a:p>
            <a:pPr fontAlgn="base"/>
            <a:r>
              <a:rPr lang="zh-CN" altLang="en-US" sz="1800" strike="noStrike" noProof="1"/>
              <a:t>产后新妈妈或由于外阴创伤，惧怕疼痛而不敢用力排尿，导致尿潴留发生。</a:t>
            </a:r>
            <a:endParaRPr lang="zh-CN" altLang="en-US" sz="1800" strike="noStrike" noProof="1"/>
          </a:p>
          <a:p>
            <a:pPr fontAlgn="base"/>
            <a:r>
              <a:rPr lang="zh-CN" altLang="en-US" sz="1800" strike="noStrike" noProof="1"/>
              <a:t>应对：面对此种情况，家人应首先帮助新妈妈排除种种顾虑，循序善诱，鼓励她下床排尿。</a:t>
            </a:r>
            <a:endParaRPr lang="zh-CN" altLang="en-US" sz="1800" strike="noStrike" noProof="1"/>
          </a:p>
          <a:p>
            <a:pPr fontAlgn="base"/>
            <a:r>
              <a:rPr lang="zh-CN" altLang="en-US" sz="1800" strike="noStrike" noProof="1"/>
              <a:t>（</a:t>
            </a:r>
            <a:r>
              <a:rPr lang="en-US" altLang="zh-CN" sz="1800" strike="noStrike" noProof="1"/>
              <a:t>2</a:t>
            </a:r>
            <a:r>
              <a:rPr lang="zh-CN" altLang="en-US" sz="1800" strike="noStrike" noProof="1"/>
              <a:t>）腹壁松弛</a:t>
            </a:r>
            <a:endParaRPr lang="zh-CN" altLang="en-US" sz="1800" strike="noStrike" noProof="1"/>
          </a:p>
          <a:p>
            <a:pPr fontAlgn="base"/>
            <a:r>
              <a:rPr lang="zh-CN" altLang="en-US" sz="1800" strike="noStrike" noProof="1"/>
              <a:t>由于妊娠时腹壁持久扩张，产后发生松弛，腹压下降，无力排尿。</a:t>
            </a:r>
            <a:endParaRPr lang="zh-CN" altLang="en-US" sz="1800" strike="noStrike" noProof="1"/>
          </a:p>
          <a:p>
            <a:pPr fontAlgn="base"/>
            <a:r>
              <a:rPr lang="zh-CN" altLang="en-US" sz="1800" strike="noStrike" noProof="1"/>
              <a:t>应对：如果孕妇在孕期多运动，加强腹肌锻炼，至少可以在一定程度上减少此种原因的患病可能。</a:t>
            </a:r>
            <a:endParaRPr lang="zh-CN" altLang="en-US" sz="1800" strike="noStrike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2457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endParaRPr lang="zh-CN" altLang="en-US"/>
          </a:p>
        </p:txBody>
      </p:sp>
      <p:sp>
        <p:nvSpPr>
          <p:cNvPr id="16386" name="文本占位符 24578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buNone/>
            </a:pPr>
            <a:r>
              <a:rPr lang="en-US" altLang="zh-CN" sz="3200" b="1"/>
              <a:t>  6</a:t>
            </a:r>
            <a:r>
              <a:rPr lang="zh-CN" altLang="en-US" sz="3200" b="1"/>
              <a:t>、</a:t>
            </a:r>
            <a:r>
              <a:rPr lang="en-US" altLang="zh-CN" sz="3200" b="1"/>
              <a:t> </a:t>
            </a:r>
            <a:r>
              <a:rPr lang="zh-CN" altLang="en-US" sz="3200" b="1"/>
              <a:t>产后瘦身</a:t>
            </a:r>
            <a:endParaRPr lang="zh-CN" altLang="en-US" sz="3200" b="1"/>
          </a:p>
          <a:p>
            <a:r>
              <a:rPr lang="zh-CN" altLang="en-US"/>
              <a:t>产后两三个月至半年内是产后妈妈恢复身材的最好时机，因为这段时间内脂肪还处于游离状态，未形成包裹状的难减脂肪；时间越 长，拉长的皮肤纤维就越难恢复。减肥后皮肤的恢复难度就越大，妊娠纹、黄褐斑等也越难修复。一般产后两三个月后月经就会恢复正常，这就表明内分泌 已经恢复至生产前状态，这个时候就可以选择恰当的减肥方法了。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4505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endParaRPr lang="zh-CN" altLang="en-US"/>
          </a:p>
        </p:txBody>
      </p:sp>
      <p:sp>
        <p:nvSpPr>
          <p:cNvPr id="17410" name="文本占位符 45058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90000"/>
              </a:lnSpc>
              <a:buNone/>
            </a:pPr>
            <a:r>
              <a:rPr lang="en-US" altLang="zh-CN" sz="3200" b="1"/>
              <a:t>   7</a:t>
            </a:r>
            <a:r>
              <a:rPr lang="zh-CN" altLang="en-US" sz="3200" b="1"/>
              <a:t>、产后艾灸调理</a:t>
            </a:r>
            <a:endParaRPr lang="zh-CN" altLang="en-US" sz="3200" b="1"/>
          </a:p>
          <a:p>
            <a:pPr>
              <a:lnSpc>
                <a:spcPct val="90000"/>
              </a:lnSpc>
            </a:pPr>
            <a:r>
              <a:rPr lang="zh-CN" altLang="en-US" sz="2600"/>
              <a:t>女性以气为本，以血为用。而分娩是一种剧烈的生理过程，分娩中大量的出血和剧烈的疼痛往往会损伤人体的气血。从中医学的角度而言，产后元气大损，阴血骤亏，百脉空虚，又多瘀血，故有“产后多虚多瘀”的说法。艾灸作为一种外治方法，能起到温经通络、活血化瘀、散寒除湿、补益气血的作用。应用艾灸方法进行产后调理，可以有效缓解产妇的诸多不适症状，这是和女性产后多虚多瘀的病理生理特点相适应的。温灸有效激发循经感传，使“气至病所”，往往取得事半功倍的效果。 </a:t>
            </a:r>
            <a:endParaRPr lang="zh-CN" altLang="en-US"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产后康复项目（妇科）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en-US" altLang="zh-CN"/>
              <a:t>8</a:t>
            </a:r>
            <a:r>
              <a:rPr lang="zh-CN" altLang="en-US"/>
              <a:t>、乳腺小叶增生</a:t>
            </a:r>
            <a:endParaRPr lang="zh-CN" altLang="en-US"/>
          </a:p>
          <a:p>
            <a:r>
              <a:rPr lang="zh-CN" altLang="en-US" sz="1800"/>
              <a:t>乳腺小叶增生是乳腺增生性疾病中最为常见的一种非肿瘤、非炎症性的增生性病变，均占乳房疾病中的70%左右，可发生于青春期以后的任何年龄的妇女</a:t>
            </a:r>
            <a:endParaRPr lang="zh-CN" altLang="en-US" sz="1800"/>
          </a:p>
          <a:p>
            <a:r>
              <a:rPr lang="zh-CN" altLang="en-US" sz="1800"/>
              <a:t>引起乳腺小叶增生的原因很多，但主要与内分泌失调或精神情志有密切关系</a:t>
            </a:r>
            <a:endParaRPr lang="zh-CN" altLang="en-US" sz="1800"/>
          </a:p>
          <a:p>
            <a:r>
              <a:rPr lang="zh-CN" altLang="en-US" sz="1800"/>
              <a:t>乳腺小叶增生在临床上主要表现为：月经来潮前5—7天，乳房胀满疼痛，月经来潮乳房胀痛缓解，乃至消失，待下次月经来潮前又出现周期性的变化。</a:t>
            </a:r>
            <a:endParaRPr lang="zh-CN" altLang="en-US" sz="1800"/>
          </a:p>
          <a:p>
            <a:r>
              <a:rPr lang="zh-CN" altLang="en-US" sz="1800"/>
              <a:t>乳腺疾病虽然看似不严重，但是却拖不起。因为乳腺增生严重危害到女性朋友的身体健康，患了乳腺增生病以后有相当多的患者重视程度不够，迟迟不就诊或只求缓解乳痛症状，而意识不到乳腺增生病的潜在危险——属于慢性病，若不及时治疗，乳腺易产生癌变,部分乳腺增生长期迁延不愈，会发生乳腺良性肿瘤或发生恶性病变。</a:t>
            </a:r>
            <a:endParaRPr lang="zh-CN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>
                <a:sym typeface="宋体" panose="02010600030101010101" pitchFamily="2" charset="-122"/>
              </a:rPr>
              <a:t>产后康复项目（妇科）</a:t>
            </a:r>
            <a:endParaRPr lang="zh-CN" altLang="en-US"/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en-US" altLang="zh-CN"/>
              <a:t>9</a:t>
            </a:r>
            <a:r>
              <a:rPr lang="zh-CN" altLang="en-US"/>
              <a:t>、盆腔炎</a:t>
            </a:r>
            <a:endParaRPr lang="zh-CN" altLang="en-US"/>
          </a:p>
          <a:p>
            <a:r>
              <a:rPr lang="zh-CN" altLang="en-US" sz="1800"/>
              <a:t>女性盆腔生殖器官及其周围的结缔组织，盆腔腹膜发生炎症时，称为盆腔炎，包括子宫炎、输卵管卵巢炎、盆腔结缔组织炎及盆腔腹膜炎，可一处或几处同时发病，是妇女常见病之一</a:t>
            </a:r>
            <a:endParaRPr lang="zh-CN" altLang="en-US" sz="1800"/>
          </a:p>
          <a:p>
            <a:r>
              <a:rPr lang="zh-CN" altLang="en-US" sz="1800"/>
              <a:t>急性盆腔炎的症状特点是：其病急，病情重，可出现下腹疼痛，发烧，寒战，头痛，食欲不振，检查时发现病人呈急性病容，体温高，心率快，下腹部有肌紧张，压痛及反跳痛，盆腔检查：阴道有大量的脓性分泌物，穹窿有明显触痛，子宫及双附件有压痛，反跳痛，或一侧附件增厚。[1]慢性盆腔炎的症状特点是：其病慢，病程长，全身症状多不明显，可有低热，易感疲乏，伴下腹坠腰痛等，检查时发现，子宫常呈后位，活动受限，或粘连固定。</a:t>
            </a:r>
            <a:endParaRPr lang="zh-CN" altLang="en-US" sz="1800"/>
          </a:p>
          <a:p>
            <a:r>
              <a:rPr lang="zh-CN" altLang="en-US" sz="1800"/>
              <a:t>(1)全身症状多不明显，有时可有低热，易感疲乏，病程时间较长者，部分患者可有神经衰弱症状，如精神不振，周身不适，失眠等，当患者抵抗力差时，易有急性或亚急性发作，(2)慢性炎症形成的瘢痕粘连以及盆腔充血，可引起下腹部坠胀，疼痛及腰骶部酸痛，常在劳累，性交后及月经前后加剧，(3)由于盆腔瘀血，患者可有月经增多;卵巢功能损害时可有月经失调;输卵管粘连阻塞时可致不孕</a:t>
            </a:r>
            <a:endParaRPr lang="zh-CN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>
                <a:sym typeface="宋体" panose="02010600030101010101" pitchFamily="2" charset="-122"/>
              </a:rPr>
              <a:t>产后康复项目（妇科）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子宫脱垂</a:t>
            </a:r>
            <a:endParaRPr lang="zh-CN" altLang="en-US"/>
          </a:p>
          <a:p>
            <a:r>
              <a:rPr lang="zh-CN" altLang="en-US" sz="1800"/>
              <a:t>子宫脱垂（uterine prolapse）是指子宫从正常位置沿阴道下降，宫颈外口达坐骨棘水平以下，甚至子宫全部脱出于阴道口以外，常合并有阴道前壁和（或）后壁膨出。</a:t>
            </a:r>
            <a:endParaRPr lang="zh-CN" altLang="en-US" sz="1800"/>
          </a:p>
          <a:p>
            <a:r>
              <a:rPr lang="zh-CN" altLang="en-US" sz="1800"/>
              <a:t>见于多产、营养不良妇女。更年期及老年期的妇女容易发生子宫脱垂。所以，做好妇女更年期及老年期的保健，对预防子宫脱垂也是极为重要的。</a:t>
            </a:r>
            <a:endParaRPr lang="zh-CN" altLang="en-US" sz="1800"/>
          </a:p>
          <a:p>
            <a:r>
              <a:rPr lang="zh-CN" altLang="en-US" sz="1800"/>
              <a:t>患者自觉腹部下坠，腰酸、走路及下蹲时更明显。患者白带增多，并有时呈脓样或带血，有的发生月经紊乱，经血过多。</a:t>
            </a:r>
            <a:endParaRPr lang="zh-CN" altLang="en-US" sz="1800"/>
          </a:p>
          <a:p>
            <a:r>
              <a:rPr lang="zh-CN" altLang="en-US" sz="1800"/>
              <a:t>治疗原则是加强盆底肌肉和筋膜张力，促进盆底功能恢复，积极治疗使腹压增高的咳嗽便秘等慢性疾病。</a:t>
            </a:r>
            <a:endParaRPr lang="zh-CN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921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>
                <a:sym typeface="宋体" panose="02010600030101010101" pitchFamily="2" charset="-122"/>
              </a:rPr>
              <a:t>何为产后康复？</a:t>
            </a:r>
            <a:endParaRPr lang="zh-CN" altLang="en-US"/>
          </a:p>
        </p:txBody>
      </p:sp>
      <p:sp>
        <p:nvSpPr>
          <p:cNvPr id="4098" name="文本占位符 9218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  <a:p>
            <a:pPr>
              <a:buNone/>
            </a:pPr>
            <a:r>
              <a:rPr lang="zh-CN" altLang="en-US"/>
              <a:t>          产后康复，是指女性在生产完毕之后，常常会因为身体过于虚弱而需要一定的恢复和保养，而这种恢复和保养被称之为产后康复。产后康复包含的主要方面有产后的体形恢复、产后催乳治疗，产道肌肉收缩等，女性在恢复期间一定要注意营养饮食的均衡和心理的健康辅导。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024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产后康复中心安全么？</a:t>
            </a:r>
            <a:endParaRPr lang="zh-CN" altLang="en-US"/>
          </a:p>
        </p:txBody>
      </p:sp>
      <p:sp>
        <p:nvSpPr>
          <p:cNvPr id="21506" name="文本占位符 1024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产后恢复中心采用的是中医理疗为主要目的，通过疏通经络，改善血液循环，促进新陈代谢，增强体质。不打针，不吃药，无手术。每个服务项目都是经过专家的审定，并经过长期的临床检验，保证对产后妈妈的身体无任何负作用，更不会对哺乳期的婴儿造成影响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126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产后身材为什么很难恢复？</a:t>
            </a:r>
            <a:endParaRPr lang="zh-CN" altLang="en-US"/>
          </a:p>
        </p:txBody>
      </p:sp>
      <p:sp>
        <p:nvSpPr>
          <p:cNvPr id="22530" name="文本占位符 11266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90000"/>
              </a:lnSpc>
            </a:pPr>
            <a:r>
              <a:rPr lang="zh-CN" altLang="en-US"/>
              <a:t>很多女性认为产后肥胖是因为孕期胎儿发育所需的营养过多，堆积后造成的，只要生产后坚持运动或者节食就可以恢复，其实这些都是片面的观念，在怀孕期间，由于胎儿的发育营养摄取的增加，使得母体脏腑器官的代谢负担增加，接踵而来的肝郁脾虚等问题也慢慢在身体变化上逐步体现出来，多数产后肥胖都是由于代谢失衡造成的，在减脂排脂的同时必须辅以肝脾调理，经络疏通，产后排毒，气血能量调补。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12289"/>
          <p:cNvSpPr/>
          <p:nvPr/>
        </p:nvSpPr>
        <p:spPr>
          <a:xfrm>
            <a:off x="468313" y="1125538"/>
            <a:ext cx="2592387" cy="5048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小问答1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54" name="图片 12290" descr="12OL5J44F-22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9625" y="2474913"/>
            <a:ext cx="4524375" cy="4383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占位符 12291"/>
          <p:cNvSpPr>
            <a:spLocks noGrp="1"/>
          </p:cNvSpPr>
          <p:nvPr>
            <p:ph idx="1"/>
          </p:nvPr>
        </p:nvSpPr>
        <p:spPr>
          <a:xfrm>
            <a:off x="179388" y="2349500"/>
            <a:ext cx="8229600" cy="1925638"/>
          </a:xfrm>
        </p:spPr>
        <p:txBody>
          <a:bodyPr anchor="t"/>
          <a:p>
            <a:r>
              <a:rPr lang="zh-CN" altLang="en-US" sz="4400"/>
              <a:t>月子期间是否能多饮水？</a:t>
            </a:r>
            <a:endParaRPr lang="zh-CN" altLang="en-US"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331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产后减重的“黄金时期” </a:t>
            </a:r>
            <a:endParaRPr lang="zh-CN" altLang="en-US"/>
          </a:p>
        </p:txBody>
      </p:sp>
      <p:sp>
        <p:nvSpPr>
          <p:cNvPr id="24578" name="文本占位符 13314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少吃盐和调味品</a:t>
            </a:r>
            <a:endParaRPr lang="zh-CN" altLang="en-US"/>
          </a:p>
          <a:p>
            <a:pPr>
              <a:buNone/>
            </a:pPr>
            <a:r>
              <a:rPr lang="zh-CN" altLang="en-US"/>
              <a:t>   怀孕全过程增加体重为</a:t>
            </a:r>
            <a:r>
              <a:rPr lang="en-US" altLang="zh-CN"/>
              <a:t>12.5kg</a:t>
            </a:r>
            <a:r>
              <a:rPr lang="zh-CN" altLang="en-US"/>
              <a:t>，那么这</a:t>
            </a:r>
            <a:r>
              <a:rPr lang="en-US" altLang="zh-CN"/>
              <a:t>12.5kg</a:t>
            </a:r>
            <a:r>
              <a:rPr lang="zh-CN" altLang="en-US"/>
              <a:t>如何从身上消失？现在来计算一下，婴儿和胎盘重约</a:t>
            </a:r>
            <a:r>
              <a:rPr lang="en-US" altLang="zh-CN"/>
              <a:t>11</a:t>
            </a:r>
            <a:r>
              <a:rPr lang="zh-CN" altLang="en-US"/>
              <a:t>斤，还有</a:t>
            </a:r>
            <a:r>
              <a:rPr lang="en-US" altLang="zh-CN"/>
              <a:t>14</a:t>
            </a:r>
            <a:r>
              <a:rPr lang="zh-CN" altLang="en-US"/>
              <a:t>斤，而水份占</a:t>
            </a:r>
            <a:r>
              <a:rPr lang="en-US" altLang="zh-CN"/>
              <a:t>60%</a:t>
            </a:r>
            <a:r>
              <a:rPr lang="zh-CN" altLang="en-US"/>
              <a:t>以上，换而言之，因怀孕各种因素产生的水份，必须在妈妈分娩后慢慢排出，因此在月子期间，食物过咸或含有醋等调味品或腌制品都会是体内水份留在体内，这就是为什么产妇在产后第一周少喝水的原因。</a:t>
            </a:r>
            <a:endParaRPr lang="zh-CN" altLang="en-US"/>
          </a:p>
          <a:p>
            <a:pPr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4337"/>
          <p:cNvSpPr>
            <a:spLocks noGrp="1"/>
          </p:cNvSpPr>
          <p:nvPr>
            <p:ph type="title"/>
          </p:nvPr>
        </p:nvSpPr>
        <p:spPr>
          <a:xfrm>
            <a:off x="468313" y="333375"/>
            <a:ext cx="7543800" cy="1295400"/>
          </a:xfrm>
        </p:spPr>
        <p:txBody>
          <a:bodyPr anchor="b"/>
          <a:p>
            <a:r>
              <a:rPr lang="zh-CN" altLang="en-US"/>
              <a:t>实施阶段性食谱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25602" name="文本占位符 1433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b="1"/>
              <a:t>第一周：</a:t>
            </a:r>
            <a:r>
              <a:rPr lang="zh-CN" altLang="en-US"/>
              <a:t>主要目标利水消肿恶露排尽，因此不能大补特补。可吃炒猪肝 ，甜糯米粥 ，红豆汤等。</a:t>
            </a:r>
            <a:endParaRPr lang="zh-CN" altLang="en-US"/>
          </a:p>
          <a:p>
            <a:r>
              <a:rPr lang="zh-CN" altLang="en-US" b="1"/>
              <a:t>第二周</a:t>
            </a:r>
            <a:r>
              <a:rPr lang="zh-CN" altLang="en-US"/>
              <a:t>：以活化血液循环，预防腰酸背部麻木。可吃麻油腰子等。</a:t>
            </a:r>
            <a:endParaRPr lang="zh-CN" altLang="en-US"/>
          </a:p>
          <a:p>
            <a:r>
              <a:rPr lang="zh-CN" altLang="en-US" b="1"/>
              <a:t>第三周，第四周</a:t>
            </a:r>
            <a:r>
              <a:rPr lang="zh-CN" altLang="en-US"/>
              <a:t>：恶露将尽才可吃麻油鸡补血理气，使用腹带和及时运动。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5361" descr="12OL5J44F-22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9625" y="2276475"/>
            <a:ext cx="4524375" cy="438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占位符 15362"/>
          <p:cNvSpPr>
            <a:spLocks noGrp="1"/>
          </p:cNvSpPr>
          <p:nvPr>
            <p:ph idx="1"/>
          </p:nvPr>
        </p:nvSpPr>
        <p:spPr>
          <a:xfrm>
            <a:off x="457200" y="1916113"/>
            <a:ext cx="8686800" cy="2160587"/>
          </a:xfrm>
        </p:spPr>
        <p:txBody>
          <a:bodyPr anchor="t"/>
          <a:p>
            <a:r>
              <a:rPr lang="zh-CN" altLang="en-US" sz="4400"/>
              <a:t>亲自哺乳能否有助于产后瘦身？</a:t>
            </a:r>
            <a:endParaRPr lang="zh-CN" altLang="en-US" sz="4400"/>
          </a:p>
        </p:txBody>
      </p:sp>
      <p:sp>
        <p:nvSpPr>
          <p:cNvPr id="26627" name="矩形 15363"/>
          <p:cNvSpPr/>
          <p:nvPr/>
        </p:nvSpPr>
        <p:spPr>
          <a:xfrm>
            <a:off x="468313" y="620713"/>
            <a:ext cx="2376487" cy="9366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小问答2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638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</a:t>
            </a:r>
            <a:endParaRPr lang="zh-CN" altLang="en-US"/>
          </a:p>
        </p:txBody>
      </p:sp>
      <p:sp>
        <p:nvSpPr>
          <p:cNvPr id="27650" name="文本占位符 16386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要亲自哺乳</a:t>
            </a:r>
            <a:endParaRPr lang="zh-CN" altLang="en-US"/>
          </a:p>
          <a:p>
            <a:pPr>
              <a:buNone/>
            </a:pPr>
            <a:r>
              <a:rPr lang="zh-CN" altLang="en-US"/>
              <a:t>   妈妈的身体为了制造乳汁，会将怀孕期间所存的脂肪组织一点一点消耗，每天制造乳汁大约消耗</a:t>
            </a:r>
            <a:r>
              <a:rPr lang="en-US" altLang="zh-CN"/>
              <a:t>500~800k</a:t>
            </a:r>
            <a:r>
              <a:rPr lang="zh-CN" altLang="en-US"/>
              <a:t>的热量，一个月后会比不哺乳的妈妈多消耗</a:t>
            </a:r>
            <a:r>
              <a:rPr lang="en-US" altLang="zh-CN"/>
              <a:t>1500~2400k</a:t>
            </a:r>
            <a:r>
              <a:rPr lang="zh-CN" altLang="en-US"/>
              <a:t>热量，换成脂肪就是</a:t>
            </a:r>
            <a:r>
              <a:rPr lang="en-US" altLang="zh-CN"/>
              <a:t>200g</a:t>
            </a:r>
            <a:r>
              <a:rPr lang="zh-CN" altLang="en-US"/>
              <a:t>的油脂类的食物。因此，根据医学实验证明，亲自哺乳的妈妈可早日恢复身材，并降低卵巢癌与乳腺癌的几率。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7409"/>
          <p:cNvSpPr>
            <a:spLocks noGrp="1"/>
          </p:cNvSpPr>
          <p:nvPr>
            <p:ph type="title"/>
          </p:nvPr>
        </p:nvSpPr>
        <p:spPr>
          <a:xfrm>
            <a:off x="323850" y="0"/>
            <a:ext cx="7543800" cy="1295400"/>
          </a:xfrm>
        </p:spPr>
        <p:txBody>
          <a:bodyPr anchor="b"/>
          <a:p>
            <a:r>
              <a:rPr lang="zh-CN" altLang="en-US"/>
              <a:t>产后饮食的注意事项</a:t>
            </a:r>
            <a:endParaRPr lang="zh-CN" altLang="en-US"/>
          </a:p>
        </p:txBody>
      </p:sp>
      <p:sp>
        <p:nvSpPr>
          <p:cNvPr id="28674" name="文本占位符 17410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90000"/>
              </a:lnSpc>
            </a:pPr>
            <a:r>
              <a:rPr lang="zh-CN" altLang="en-US"/>
              <a:t>进补人参易伤身：</a:t>
            </a:r>
            <a:endParaRPr lang="zh-CN" altLang="en-US"/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需要进补没错，但人参中含有多种皂碱类成分，对人体易产生兴奋作用，导致心烦，心神不安症状等，由于产妇刚生产完，须静养休息，宜不服为好。</a:t>
            </a:r>
            <a:endParaRPr lang="zh-CN" altLang="en-US"/>
          </a:p>
          <a:p>
            <a:pPr>
              <a:lnSpc>
                <a:spcPct val="90000"/>
              </a:lnSpc>
            </a:pPr>
            <a:r>
              <a:rPr lang="zh-CN" altLang="en-US"/>
              <a:t>油腻食物：</a:t>
            </a:r>
            <a:endParaRPr lang="zh-CN" altLang="en-US"/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不以大鱼大肉为主，肥厚油腻的食物易引起消化不良，加重胃肠负担，以清淡饮食为主，肉粥，青菜，汤类较好。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843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产后饮食的注意事项</a:t>
            </a:r>
            <a:endParaRPr lang="zh-CN" altLang="en-US"/>
          </a:p>
        </p:txBody>
      </p:sp>
      <p:sp>
        <p:nvSpPr>
          <p:cNvPr id="29698" name="文本占位符 18434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酸咸食物少吃好：</a:t>
            </a:r>
            <a:endParaRPr lang="zh-CN" altLang="en-US"/>
          </a:p>
          <a:p>
            <a:pPr>
              <a:buNone/>
            </a:pPr>
            <a:r>
              <a:rPr lang="zh-CN" altLang="en-US"/>
              <a:t>   过量会使体内水份积聚影响排出，咸味食物增加水份摄入，影响体内酸碱平衡，血液循环减慢。此外，醋酸食物过多，会使牙齿敏感酸痛。</a:t>
            </a:r>
            <a:endParaRPr lang="zh-CN" altLang="en-US"/>
          </a:p>
          <a:p>
            <a:r>
              <a:rPr lang="zh-CN" altLang="en-US"/>
              <a:t>生腥海鲜不要吃：</a:t>
            </a:r>
            <a:endParaRPr lang="zh-CN" altLang="en-US"/>
          </a:p>
          <a:p>
            <a:pPr>
              <a:buNone/>
            </a:pPr>
            <a:r>
              <a:rPr lang="zh-CN" altLang="en-US"/>
              <a:t>   过凉的食物会损伤脾胃，易引起腹痛，而海鲜等食物易过敏。同时海鲜内的细菌也会带来危险。宝宝通过哺乳也易引起过敏。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945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产后饮食的注意事项</a:t>
            </a:r>
            <a:endParaRPr lang="zh-CN" altLang="en-US"/>
          </a:p>
        </p:txBody>
      </p:sp>
      <p:sp>
        <p:nvSpPr>
          <p:cNvPr id="30722" name="文本占位符 1945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饮水须节制：产后有不同程度的水肿，而在月子期为身体恢复黄金期。这段时间要让身体积聚的所有水分尽量排出。若又喝入许多水，将可能不利于身体恢复，可喝果汁，奶粉等。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产后中医康复的方法</a:t>
            </a:r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sz="2400"/>
              <a:t>1.利用中医理疗及现代产后康复技术和设备相结合，对妇女产后身体和生殖器官出现的变化进行主动性的康复治疗，促进妇女产后内分泌调节、产后子宫复旧、产后阴道弹性恢复、乳腺疏通、产后性生活和谐以及产后形体恢复等，提高产妇的健康保健水平和生活质量。</a:t>
            </a:r>
            <a:endParaRPr lang="zh-CN" altLang="en-US" sz="2400"/>
          </a:p>
          <a:p>
            <a:r>
              <a:rPr lang="zh-CN" altLang="en-US" sz="2400"/>
              <a:t>2.为产妇提供情绪测评和心理调适指导，帮助产妇调整产后心态，使产妇适应产后角色变换，促进家庭和谐。</a:t>
            </a:r>
            <a:endParaRPr lang="zh-CN" altLang="en-US" sz="2400"/>
          </a:p>
          <a:p>
            <a:r>
              <a:rPr lang="zh-CN" altLang="en-US" sz="2400"/>
              <a:t>3.帮助产妇制定科学的产后形体康复训练计划，指导产妇有针对性地参与产后形体塑身等训练，促进产妇产后身体的健康恢复及形体重塑，提高产妇的产后生活质量。</a:t>
            </a:r>
            <a:endParaRPr lang="zh-CN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4403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产后康复项目</a:t>
            </a:r>
            <a:endParaRPr lang="zh-CN" altLang="en-US"/>
          </a:p>
        </p:txBody>
      </p:sp>
      <p:sp>
        <p:nvSpPr>
          <p:cNvPr id="31746" name="文本占位符 44034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90000"/>
              </a:lnSpc>
              <a:buNone/>
            </a:pPr>
            <a:r>
              <a:rPr lang="en-US" altLang="zh-CN" sz="3200" b="1"/>
              <a:t>   </a:t>
            </a:r>
            <a:r>
              <a:rPr lang="zh-CN" altLang="en-US" sz="3200" b="1"/>
              <a:t>产后的保健</a:t>
            </a:r>
            <a:endParaRPr lang="zh-CN" altLang="en-US" sz="3200" b="1"/>
          </a:p>
          <a:p>
            <a:pPr>
              <a:lnSpc>
                <a:spcPct val="90000"/>
              </a:lnSpc>
            </a:pPr>
            <a:r>
              <a:rPr lang="zh-CN" altLang="en-US"/>
              <a:t>生活中时常会听到有些女性对后来人感叹：我的病都是在坐月子的时候落下的病根</a:t>
            </a:r>
            <a:r>
              <a:rPr lang="en-US" altLang="zh-CN"/>
              <a:t>!</a:t>
            </a:r>
            <a:r>
              <a:rPr lang="zh-CN" altLang="en-US"/>
              <a:t>可见，产后调理对于女性一生的健康都是非常重要的。有关研究文献表明：一次完整良好的孕产过程，可以增加</a:t>
            </a:r>
            <a:r>
              <a:rPr lang="en-US" altLang="zh-CN"/>
              <a:t>10</a:t>
            </a:r>
            <a:r>
              <a:rPr lang="zh-CN" altLang="en-US"/>
              <a:t>年的免疫力，并推迟更年期的到来。而生产之后缺乏调理，可使产妇乳房疼痛、便秘、头痛、胃部不适、睡眠欠佳、腰痛、关节痛等不适症状的发生率大大增加，并可能从此成为“病根”，影响今后的生活质量。 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4097"/>
          <p:cNvSpPr>
            <a:spLocks noGrp="1"/>
          </p:cNvSpPr>
          <p:nvPr>
            <p:ph type="ctrTitle"/>
          </p:nvPr>
        </p:nvSpPr>
        <p:spPr>
          <a:xfrm>
            <a:off x="973455" y="1183005"/>
            <a:ext cx="6781800" cy="1457960"/>
          </a:xfrm>
        </p:spPr>
        <p:txBody>
          <a:bodyPr anchor="b"/>
          <a:p>
            <a:pPr algn="ctr" defTabSz="914400"/>
            <a:r>
              <a:rPr lang="zh-CN" altLang="en-US" sz="6600" kern="1200" baseline="0">
                <a:latin typeface="方正兰亭粗黑简体" panose="02000000000000000000" charset="-122"/>
                <a:ea typeface="方正兰亭粗黑简体" panose="02000000000000000000" charset="-122"/>
                <a:cs typeface="+mj-cs"/>
              </a:rPr>
              <a:t>产后中医康复</a:t>
            </a:r>
            <a:endParaRPr lang="zh-CN" altLang="en-US" sz="6600" kern="1200" baseline="0">
              <a:latin typeface="方正兰亭粗黑简体" panose="02000000000000000000" charset="-122"/>
              <a:ea typeface="方正兰亭粗黑简体" panose="02000000000000000000" charset="-122"/>
              <a:cs typeface="+mj-cs"/>
            </a:endParaRPr>
          </a:p>
        </p:txBody>
      </p:sp>
      <p:sp>
        <p:nvSpPr>
          <p:cNvPr id="3074" name="副标题 4098"/>
          <p:cNvSpPr>
            <a:spLocks noGrp="1"/>
          </p:cNvSpPr>
          <p:nvPr>
            <p:ph type="subTitle" idx="1"/>
          </p:nvPr>
        </p:nvSpPr>
        <p:spPr>
          <a:xfrm>
            <a:off x="765810" y="2669540"/>
            <a:ext cx="6248400" cy="1064260"/>
          </a:xfrm>
        </p:spPr>
        <p:txBody>
          <a:bodyPr anchor="t"/>
          <a:p>
            <a:pPr defTabSz="914400">
              <a:buSzPct val="70000"/>
            </a:pPr>
            <a:r>
              <a:rPr lang="en-US" altLang="zh-CN" kern="1200" baseline="0">
                <a:latin typeface="+mn-lt"/>
                <a:ea typeface="+mn-ea"/>
                <a:cs typeface="+mn-cs"/>
              </a:rPr>
              <a:t> </a:t>
            </a:r>
            <a:endParaRPr lang="en-US" altLang="zh-CN" kern="1200" baseline="0">
              <a:latin typeface="+mn-lt"/>
              <a:ea typeface="+mn-ea"/>
              <a:cs typeface="+mn-cs"/>
            </a:endParaRPr>
          </a:p>
          <a:p>
            <a:pPr defTabSz="914400">
              <a:buSzPct val="70000"/>
            </a:pPr>
            <a:endParaRPr lang="en-US" altLang="zh-CN" kern="1200" baseline="0">
              <a:latin typeface="+mn-lt"/>
              <a:ea typeface="+mn-ea"/>
              <a:cs typeface="+mn-cs"/>
            </a:endParaRPr>
          </a:p>
          <a:p>
            <a:pPr defTabSz="914400">
              <a:buSzPct val="70000"/>
            </a:pPr>
            <a:r>
              <a:rPr lang="zh-CN" altLang="en-US" kern="1200" baseline="0">
                <a:latin typeface="+mn-lt"/>
                <a:ea typeface="+mn-ea"/>
                <a:cs typeface="+mn-cs"/>
              </a:rPr>
              <a:t>主讲人：夏夏</a:t>
            </a: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614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产后中医康复</a:t>
            </a:r>
            <a:endParaRPr lang="zh-CN" altLang="en-US"/>
          </a:p>
        </p:txBody>
      </p:sp>
      <p:sp>
        <p:nvSpPr>
          <p:cNvPr id="6146" name="文本占位符 6146"/>
          <p:cNvSpPr>
            <a:spLocks noGrp="1"/>
          </p:cNvSpPr>
          <p:nvPr>
            <p:ph idx="1"/>
          </p:nvPr>
        </p:nvSpPr>
        <p:spPr/>
        <p:txBody>
          <a:bodyPr anchor="t"/>
          <a:p>
            <a:pPr marL="571500" indent="-571500">
              <a:buNone/>
            </a:pPr>
            <a:r>
              <a:rPr lang="zh-CN" altLang="en-US"/>
              <a:t>一、产后的康复包括：（产科方面）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催乳常规治疗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乳汁分泌少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子宫复位常规治疗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产道肌肉收缩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术后尿潴留症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术后疲劳</a:t>
            </a:r>
            <a:endParaRPr lang="zh-CN" altLang="en-US"/>
          </a:p>
          <a:p>
            <a:pPr marL="571500" indent="-571500">
              <a:buAutoNum type="arabicPeriod"/>
            </a:pPr>
            <a:r>
              <a:rPr lang="zh-CN" altLang="en-US"/>
              <a:t>形体恢复</a:t>
            </a:r>
            <a:endParaRPr lang="zh-CN" altLang="en-US"/>
          </a:p>
          <a:p>
            <a:pPr marL="571500" indent="-571500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产后中医康复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/>
              <a:t>二、产后的康复包括：（妇科方面）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、乳腺小叶增生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、盆腔炎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、子宫脱垂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、术后尿潴留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占位符 7169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8194" name="图片 7170" descr="C:\Users\Administrator\Desktop\公卫资料\产后康复\照片\QQ图片20170707085240.jpgQQ图片20170707085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7171"/>
          <p:cNvSpPr txBox="1"/>
          <p:nvPr/>
        </p:nvSpPr>
        <p:spPr>
          <a:xfrm>
            <a:off x="971550" y="404813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产康全景图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819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瑜伽室全景</a:t>
            </a:r>
            <a:endParaRPr lang="zh-CN" altLang="en-US"/>
          </a:p>
        </p:txBody>
      </p:sp>
      <p:sp>
        <p:nvSpPr>
          <p:cNvPr id="9218" name="文本占位符 8194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9219" name="图片 8195" descr="C:\Users\Administrator\Desktop\公卫资料\产后康复\照片\QQ图片20170706105336.jpgQQ图片201707061053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0"/>
            <a:ext cx="9042400" cy="678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endParaRPr lang="zh-CN" altLang="en-US"/>
          </a:p>
        </p:txBody>
      </p:sp>
      <p:pic>
        <p:nvPicPr>
          <p:cNvPr id="10242" name="内容占位符 3" descr="C:\Users\Administrator\Desktop\公卫资料\产后康复\照片\QQ图片20170706105330.jpgQQ图片20170706105330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25625" y="322580"/>
            <a:ext cx="6175375" cy="580834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endParaRPr lang="zh-CN" altLang="en-US"/>
          </a:p>
        </p:txBody>
      </p:sp>
      <p:pic>
        <p:nvPicPr>
          <p:cNvPr id="10242" name="内容占位符 3" descr="QQ图片201707070853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0050" y="322263"/>
            <a:ext cx="7743825" cy="58086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B8989"/>
      </a:accent6>
      <a:hlink>
        <a:srgbClr val="7E9CE8"/>
      </a:hlink>
      <a:folHlink>
        <a:srgbClr val="D8D8E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C0C0C0"/>
        </a:dk2>
        <a:lt2>
          <a:srgbClr val="4F747B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CDCDC"/>
        </a:accent4>
        <a:accent5>
          <a:srgbClr val="C3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D0B0B"/>
        </a:lt1>
        <a:dk2>
          <a:srgbClr val="FFFFFF"/>
        </a:dk2>
        <a:lt2>
          <a:srgbClr val="3C0000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CDCDC"/>
        </a:accent4>
        <a:accent5>
          <a:srgbClr val="B9B9AD"/>
        </a:accent5>
        <a:accent6>
          <a:srgbClr val="B72D00"/>
        </a:accent6>
        <a:hlink>
          <a:srgbClr val="CC9900"/>
        </a:hlink>
        <a:folHlink>
          <a:srgbClr val="CC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5192B"/>
        </a:lt1>
        <a:dk2>
          <a:srgbClr val="CCCCFF"/>
        </a:dk2>
        <a:lt2>
          <a:srgbClr val="666699"/>
        </a:lt2>
        <a:accent1>
          <a:srgbClr val="4F893D"/>
        </a:accent1>
        <a:accent2>
          <a:srgbClr val="666699"/>
        </a:accent2>
        <a:accent3>
          <a:srgbClr val="AAAAAC"/>
        </a:accent3>
        <a:accent4>
          <a:srgbClr val="DCDCDC"/>
        </a:accent4>
        <a:accent5>
          <a:srgbClr val="B3C4AF"/>
        </a:accent5>
        <a:accent6>
          <a:srgbClr val="5B5B89"/>
        </a:accent6>
        <a:hlink>
          <a:srgbClr val="CC9900"/>
        </a:hlink>
        <a:folHlink>
          <a:srgbClr val="483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6001A"/>
        </a:lt1>
        <a:dk2>
          <a:srgbClr val="CCCC66"/>
        </a:dk2>
        <a:lt2>
          <a:srgbClr val="666699"/>
        </a:lt2>
        <a:accent1>
          <a:srgbClr val="FF3300"/>
        </a:accent1>
        <a:accent2>
          <a:srgbClr val="FF6600"/>
        </a:accent2>
        <a:accent3>
          <a:srgbClr val="C3AAAA"/>
        </a:accent3>
        <a:accent4>
          <a:srgbClr val="DCDCDC"/>
        </a:accent4>
        <a:accent5>
          <a:srgbClr val="FFADAA"/>
        </a:accent5>
        <a:accent6>
          <a:srgbClr val="E55B00"/>
        </a:accent6>
        <a:hlink>
          <a:srgbClr val="CC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54"/>
        </a:lt1>
        <a:dk2>
          <a:srgbClr val="FFFFFF"/>
        </a:dk2>
        <a:lt2>
          <a:srgbClr val="666699"/>
        </a:lt2>
        <a:accent1>
          <a:srgbClr val="3333FF"/>
        </a:accent1>
        <a:accent2>
          <a:srgbClr val="006699"/>
        </a:accent2>
        <a:accent3>
          <a:srgbClr val="AAAAB4"/>
        </a:accent3>
        <a:accent4>
          <a:srgbClr val="DCDCDC"/>
        </a:accent4>
        <a:accent5>
          <a:srgbClr val="ADADFF"/>
        </a:accent5>
        <a:accent6>
          <a:srgbClr val="005B89"/>
        </a:accent6>
        <a:hlink>
          <a:srgbClr val="6699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0054B"/>
        </a:lt1>
        <a:dk2>
          <a:srgbClr val="FFFFFF"/>
        </a:dk2>
        <a:lt2>
          <a:srgbClr val="808080"/>
        </a:lt2>
        <a:accent1>
          <a:srgbClr val="797B9B"/>
        </a:accent1>
        <a:accent2>
          <a:srgbClr val="6B4FB1"/>
        </a:accent2>
        <a:accent3>
          <a:srgbClr val="ADAAB2"/>
        </a:accent3>
        <a:accent4>
          <a:srgbClr val="DCDCDC"/>
        </a:accent4>
        <a:accent5>
          <a:srgbClr val="BEBFCB"/>
        </a:accent5>
        <a:accent6>
          <a:srgbClr val="5F469E"/>
        </a:accent6>
        <a:hlink>
          <a:srgbClr val="7AACCE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29527B"/>
        </a:lt1>
        <a:dk2>
          <a:srgbClr val="FFFFFF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CDCAF"/>
        </a:accent4>
        <a:accent5>
          <a:srgbClr val="E2E2AA"/>
        </a:accent5>
        <a:accent6>
          <a:srgbClr val="5B8989"/>
        </a:accent6>
        <a:hlink>
          <a:srgbClr val="D8D8E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76949"/>
        </a:lt1>
        <a:dk2>
          <a:srgbClr val="FFFFFF"/>
        </a:dk2>
        <a:lt2>
          <a:srgbClr val="666699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CDCDC"/>
        </a:accent4>
        <a:accent5>
          <a:srgbClr val="E2B9AA"/>
        </a:accent5>
        <a:accent6>
          <a:srgbClr val="B78900"/>
        </a:accent6>
        <a:hlink>
          <a:srgbClr val="669900"/>
        </a:hlink>
        <a:folHlink>
          <a:srgbClr val="A4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7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B8989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4703</Words>
  <Application>WPS 演示</Application>
  <PresentationFormat>在屏幕上显示</PresentationFormat>
  <Paragraphs>171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Unicode MS</vt:lpstr>
      <vt:lpstr>Calibri</vt:lpstr>
      <vt:lpstr>迷你简准圆</vt:lpstr>
      <vt:lpstr>方正兰亭粗黑简体</vt:lpstr>
      <vt:lpstr>Network</vt:lpstr>
      <vt:lpstr>产后中医康复</vt:lpstr>
      <vt:lpstr>何为产后康复？</vt:lpstr>
      <vt:lpstr>产后中医康复的方法</vt:lpstr>
      <vt:lpstr>产后中医康复</vt:lpstr>
      <vt:lpstr>产后中医康复 </vt:lpstr>
      <vt:lpstr>PowerPoint 演示文稿</vt:lpstr>
      <vt:lpstr>瑜伽室全景</vt:lpstr>
      <vt:lpstr>PowerPoint 演示文稿</vt:lpstr>
      <vt:lpstr>PowerPoint 演示文稿</vt:lpstr>
      <vt:lpstr>产后康复项目</vt:lpstr>
      <vt:lpstr>产后康复项目</vt:lpstr>
      <vt:lpstr>产后康复项目</vt:lpstr>
      <vt:lpstr>产后康复项目 </vt:lpstr>
      <vt:lpstr>产后康复项目</vt:lpstr>
      <vt:lpstr>产后康复项目</vt:lpstr>
      <vt:lpstr>产后康复项目</vt:lpstr>
      <vt:lpstr>产后康复项目（妇科） </vt:lpstr>
      <vt:lpstr>产后康复项目（妇科）</vt:lpstr>
      <vt:lpstr>产后康复项目（妇科） </vt:lpstr>
      <vt:lpstr>产后康复中心安全么？</vt:lpstr>
      <vt:lpstr>产后身材为什么很难恢复？</vt:lpstr>
      <vt:lpstr>PowerPoint 演示文稿</vt:lpstr>
      <vt:lpstr>产后减重的“黄金时期” </vt:lpstr>
      <vt:lpstr>实施阶段性食谱 </vt:lpstr>
      <vt:lpstr>PowerPoint 演示文稿</vt:lpstr>
      <vt:lpstr>产后康复</vt:lpstr>
      <vt:lpstr>产后饮食的注意事项</vt:lpstr>
      <vt:lpstr>产后饮食的注意事项</vt:lpstr>
      <vt:lpstr>产后饮食的注意事项</vt:lpstr>
      <vt:lpstr>产后康复项目</vt:lpstr>
      <vt:lpstr>产后中医康复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lastModifiedBy>Administrator</cp:lastModifiedBy>
  <cp:revision>74</cp:revision>
  <dcterms:created xsi:type="dcterms:W3CDTF">2010-10-11T01:40:00Z</dcterms:created>
  <dcterms:modified xsi:type="dcterms:W3CDTF">2020-05-09T03:47:45Z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